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5" r:id="rId3"/>
    <p:sldId id="331" r:id="rId4"/>
    <p:sldId id="322" r:id="rId5"/>
    <p:sldId id="332" r:id="rId6"/>
    <p:sldId id="339" r:id="rId7"/>
    <p:sldId id="333" r:id="rId8"/>
    <p:sldId id="340" r:id="rId9"/>
    <p:sldId id="334" r:id="rId10"/>
    <p:sldId id="341" r:id="rId11"/>
    <p:sldId id="344" r:id="rId12"/>
    <p:sldId id="335" r:id="rId13"/>
    <p:sldId id="336" r:id="rId14"/>
    <p:sldId id="342" r:id="rId15"/>
    <p:sldId id="337" r:id="rId16"/>
    <p:sldId id="338" r:id="rId17"/>
    <p:sldId id="26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478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11.03.2024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826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11.03.2024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409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11.03.2024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76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11.03.2024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610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11.03.2024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53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11.03.2024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931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11.03.2024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317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11.03.2024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54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11.03.2024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062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11.03.2024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683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11.03.2024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08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C11EB-D329-41AC-A27B-AABF4C979710}" type="datetimeFigureOut">
              <a:rPr lang="ru-RU" smtClean="0"/>
              <a:t>11.03.2024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76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724" y="595533"/>
            <a:ext cx="6759086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Алгоритмы и структуры данных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0876" y="4945429"/>
            <a:ext cx="8650758" cy="1912571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>
            <a:defPPr>
              <a:defRPr lang="ru-RU"/>
            </a:defPPr>
            <a:lvl1pPr>
              <a:defRPr sz="2300">
                <a:solidFill>
                  <a:schemeClr val="bg1"/>
                </a:solidFill>
                <a:latin typeface="Gilroy" pitchFamily="50" charset="-52"/>
              </a:defRPr>
            </a:lvl1pPr>
          </a:lstStyle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Преподаватели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Пысин Максим Дмитриевич, ассистент кафедры ИКТ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Краснов Дмитрий Олегович, аспирант кафедры ИКТ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Лобанов Алексей Владимирович, ассистент кафедры ИКТ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Крашенинников Роман Сергеевич, ассистент кафедры ИКТ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96255" y="3046948"/>
            <a:ext cx="2107172" cy="758409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pPr algn="ctr"/>
            <a:r>
              <a:rPr lang="ru-RU" sz="4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Графы</a:t>
            </a:r>
          </a:p>
        </p:txBody>
      </p:sp>
    </p:spTree>
    <p:extLst>
      <p:ext uri="{BB962C8B-B14F-4D97-AF65-F5344CB8AC3E}">
        <p14:creationId xmlns:p14="http://schemas.microsoft.com/office/powerpoint/2010/main" val="2539482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Алгоритм </a:t>
            </a:r>
            <a:r>
              <a:rPr lang="ru-RU" sz="3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Крускала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47519" y="1547249"/>
            <a:ext cx="655364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Создав предварительно очередь в которую поместив все ребра в порядке возрастания их веса, мы последовательно проходим по всем ребрам.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На каждом шаге, мы проверяем не является ли ребро, таким которое соединяет уже соединенные вершины в итоговом графе, если ребро является таковым то мы его отбрасываем, иначе добавляем в итоговое дерево.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Доказательство правильности алгоритма строится от обратного, при этом так же как в алгоритме Прима предполагается, что существует такой момент когда алгоритм ошибается, но в этом случае появляется цикл, так как до того как появилось такое ребро уже было обработано ребро которое лежит в пути между двумя вершинами соединёнными неправильным ребром с большим весом.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Асимптотическая сложность алгоритма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O(n*m)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но если постараться, можно получить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O(m*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(m))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. Алгоритм показывает лучшую чем алгоритм Прима производительность на разряженных графах.</a:t>
            </a: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Определение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17" y="2277353"/>
            <a:ext cx="4654102" cy="3405600"/>
          </a:xfrm>
          <a:prstGeom prst="rect">
            <a:avLst/>
          </a:prstGeom>
        </p:spPr>
      </p:pic>
      <p:pic>
        <p:nvPicPr>
          <p:cNvPr id="5122" name="Picture 2" descr="Мем: &quot;Всё просто Сейчас объясню&quot; - Все шаблоны - Meme-arsenal.com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140" y="5368658"/>
            <a:ext cx="1886871" cy="144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116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2" name="Заголовок 2">
            <a:extLst>
              <a:ext uri="{FF2B5EF4-FFF2-40B4-BE49-F238E27FC236}">
                <a16:creationId xmlns:a16="http://schemas.microsoft.com/office/drawing/2014/main" id="{FAA267C5-CE77-40DE-B120-7A57CD2DDECB}"/>
              </a:ext>
            </a:extLst>
          </p:cNvPr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Случайный опрос</a:t>
            </a:r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9CEA5F12-7555-4075-9790-B651C95C005A}"/>
              </a:ext>
            </a:extLst>
          </p:cNvPr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SURVEY.MUCTR.RU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5761E7D-3681-4A8E-8418-5E886573DD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711" y="1495514"/>
            <a:ext cx="5284578" cy="528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581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Задача о минимальном пути в графе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1" y="1547249"/>
            <a:ext cx="1036436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Путем называется последовательность ребер соединяющих две вершины в графе.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Очевидно что путей в графе может быть множество, и так же очевидно, что наиболее интересным путем является минимальный. Самый простой пример который автоматически приходит на ум, путь из страны А в страну Б при помощи путешествия на поезде. Аналогичный интерес может вызывать близость человека в графе социальных отношений.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Для нахождения кратчайшего пути в невзвешенном графе нам достаточно выполнить обход или поиск в ширину от исходной точки до остановки в конечной точке.  В случае же со взвешенным графом, все будет не так просто.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Помимо базовой формулировки задачи о кратчайшем пути в пункт назначения, есть так же задача о поиске пути между всеми парами вершин, что является близкой по смыслу но более сложной задачей. Так же, есть ряд усложнений постановки задачи, которые могут испортить жизнь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Кратчайший путь, проходящий через заданное множество вершин.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Поиск минимального покрытия вершин ориентированного графа путями, т.е. поиск минимального количества путей, так что бы каждая вершина графа принадлежала хотя бы одному пути.</a:t>
            </a: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Определение</a:t>
            </a:r>
          </a:p>
        </p:txBody>
      </p:sp>
    </p:spTree>
    <p:extLst>
      <p:ext uri="{BB962C8B-B14F-4D97-AF65-F5344CB8AC3E}">
        <p14:creationId xmlns:p14="http://schemas.microsoft.com/office/powerpoint/2010/main" val="1359084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Алгоритм </a:t>
            </a:r>
            <a:r>
              <a:rPr lang="ru-RU" sz="3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Дейкстры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1" y="1547249"/>
            <a:ext cx="1036436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Алгоритм находит кратчайший путь от заданной вершины ко всем другим вершинам графа, включая требуемую конечную вершину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Кратчайший-путь-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Дейкстры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(Граф, начальная, конечная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Из начальной точки до начальной точки путь занимает 0 единиц.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Итерируем от 1 до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устанавливаем дистанции для каждой вершины в максимум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Начиная с начальной точки и до тех пор пока есть новый узел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Начиная с первого ребра от текущей точки и до тех пор пока есть необследованные ребра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		Берем вес текущего ребра и номер конечной вершины.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		Сравниваем уже вычисленное ранее расстояние до конечной вершины ребра и дистанцию до текущего узла суммированную с весом ребра, выбираем минимальное и записываем как дистанцию до конечной вершины ребра, а так же значение родительского для измененного пути.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	Выбираем следующей вершиной ту, которая имеет минимальное расстояние от изначальной.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Важно помнить, что алгоритм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дейкстры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не работает в графах с отрицательным значением. Сложность алгоритма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O(n^2)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Путь из алгоритма получается обратным раскручиванием массива родителей.</a:t>
            </a: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Определение</a:t>
            </a:r>
          </a:p>
        </p:txBody>
      </p:sp>
    </p:spTree>
    <p:extLst>
      <p:ext uri="{BB962C8B-B14F-4D97-AF65-F5344CB8AC3E}">
        <p14:creationId xmlns:p14="http://schemas.microsoft.com/office/powerpoint/2010/main" val="3491364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Алгоритм </a:t>
            </a:r>
            <a:r>
              <a:rPr lang="ru-RU" sz="3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Дейкстры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1" y="1547249"/>
            <a:ext cx="72109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Предполагается что алгоритм останавливается только тогда когда посетит все вершины, даже если таблица маршрутов перестанет меняться. </a:t>
            </a: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51" y="2245966"/>
            <a:ext cx="5049719" cy="402699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348" y="2864756"/>
            <a:ext cx="5232900" cy="2872805"/>
          </a:xfrm>
          <a:prstGeom prst="rect">
            <a:avLst/>
          </a:prstGeom>
        </p:spPr>
      </p:pic>
      <p:pic>
        <p:nvPicPr>
          <p:cNvPr id="2050" name="Picture 2" descr="Когда спрашивают о чём я думаю | Пикабу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799" y="546211"/>
            <a:ext cx="2688995" cy="21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756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4" y="481752"/>
            <a:ext cx="8408353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Алгоритм </a:t>
            </a:r>
            <a:r>
              <a:rPr lang="ru-RU" sz="3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Флойда-Уоршелла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1" y="1547249"/>
            <a:ext cx="1036436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Этот алгоритм предназначен для получения кратчайших путей между всеми парами вершин существующих в графе.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Результатом работы этого алгоритма является матрица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 x N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где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количество вершин. Особенностью которую нужно учитывать, является то, что в матрицах смежности для взвешенного графа нельзя использовать 0 для указания несуществующего пути, лучше использовать максимальное значение. 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Поиск-всех-кратчайших-путей-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Флойда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Матрица смежности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Инициируем 3 счетчика, 2 счетчика для матрицы и 1 для номера промежуточной вершины.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Итерируем по счетчику промежуточных вершин до тех пор пока не кончатся вершины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	Итерируем по первому счетчику вершин, до тех пор пока не кончатся вершины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		 Итерируем по второму счетчику вершин, до тех пор пока не кончатся вершины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			Считаем длину пути используя промежуточную вершину как узловую точку, т.е. от вершины по первому счетчику до узловой плюс от узловой до вершины по второму счетчику.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			Проверяем будет ли новый путь меньше предыдущего уже найденного через другую вершину, и записываем новое значение если оно подходит.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Асимптотическая сложность равно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O(n^3)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что равно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вызову алгоритмов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Дейкстры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Алгоритм можно использовать для определения существования путей между двумя точками на графе.</a:t>
            </a: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917" y="2870184"/>
            <a:ext cx="1650541" cy="165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76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194708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Дополнительные алгоритмы поиска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4741228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Алгоритм А*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Является модификацией алгоритма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Дейкстры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с добавлением эвристической оценки приоритетности проверки дальнейшего продолжения маршрута.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Сложность алгоритма зависит от качества выбора эвристики, и если она не удовлетворительна то может быть экспоненциальной.</a:t>
            </a: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Определение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076" y="1593300"/>
            <a:ext cx="2332294" cy="23322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700611" y="4372270"/>
            <a:ext cx="392937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Алгоритм Джонсона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Это алгоритм который совмещает алгоритм Беллмана - Форда и алгоритм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Дейксты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таким образом достигая сложности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O(V*E*log(V))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2520" y="4210688"/>
            <a:ext cx="47093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Алгоритм Беллмана - Форда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Это алгоритм выполняющий ту же задачу что и алгоритм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Дейкстры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с очень близкими к нему идеями, но за счет поиска обратного отрицательного цикла позволяет искать пути на графе с отрицательными весами.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7937" y="1679239"/>
            <a:ext cx="200025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49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23331" y="3149823"/>
            <a:ext cx="4545339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323092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2" name="Picture 2" descr="лекции? какие лекции?, Мем Какой пацан (негритенок) - Рисовач .Ру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343" y="1128073"/>
            <a:ext cx="578167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55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Взвешенный граф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1" y="1547249"/>
            <a:ext cx="103643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Взвешенным называют такой граф каждое ребро которого сопоставимо с каким либо числовым значением называемым весом графа. Вес ребра в графе может отражать какой либо параметр в системе которая этим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гарфом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описывается. Например, если есть набор пунктов назначения соединённых друг с другом дорогами веса на таком графе могут означать длину этих дорог.  </a:t>
            </a: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Определение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545" y="2609078"/>
            <a:ext cx="4816531" cy="35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764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 описания графа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Определение</a:t>
            </a:r>
          </a:p>
        </p:txBody>
      </p:sp>
      <p:graphicFrame>
        <p:nvGraphicFramePr>
          <p:cNvPr id="12" name="Таблица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539791"/>
              </p:ext>
            </p:extLst>
          </p:nvPr>
        </p:nvGraphicFramePr>
        <p:xfrm>
          <a:off x="821105" y="1743196"/>
          <a:ext cx="5066946" cy="30097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2994">
                  <a:extLst>
                    <a:ext uri="{9D8B030D-6E8A-4147-A177-3AD203B41FA5}">
                      <a16:colId xmlns:a16="http://schemas.microsoft.com/office/drawing/2014/main" val="2633176333"/>
                    </a:ext>
                  </a:extLst>
                </a:gridCol>
                <a:gridCol w="562994">
                  <a:extLst>
                    <a:ext uri="{9D8B030D-6E8A-4147-A177-3AD203B41FA5}">
                      <a16:colId xmlns:a16="http://schemas.microsoft.com/office/drawing/2014/main" val="2546136423"/>
                    </a:ext>
                  </a:extLst>
                </a:gridCol>
                <a:gridCol w="562994">
                  <a:extLst>
                    <a:ext uri="{9D8B030D-6E8A-4147-A177-3AD203B41FA5}">
                      <a16:colId xmlns:a16="http://schemas.microsoft.com/office/drawing/2014/main" val="2913452983"/>
                    </a:ext>
                  </a:extLst>
                </a:gridCol>
                <a:gridCol w="562994">
                  <a:extLst>
                    <a:ext uri="{9D8B030D-6E8A-4147-A177-3AD203B41FA5}">
                      <a16:colId xmlns:a16="http://schemas.microsoft.com/office/drawing/2014/main" val="510657521"/>
                    </a:ext>
                  </a:extLst>
                </a:gridCol>
                <a:gridCol w="562994">
                  <a:extLst>
                    <a:ext uri="{9D8B030D-6E8A-4147-A177-3AD203B41FA5}">
                      <a16:colId xmlns:a16="http://schemas.microsoft.com/office/drawing/2014/main" val="195905742"/>
                    </a:ext>
                  </a:extLst>
                </a:gridCol>
                <a:gridCol w="562994">
                  <a:extLst>
                    <a:ext uri="{9D8B030D-6E8A-4147-A177-3AD203B41FA5}">
                      <a16:colId xmlns:a16="http://schemas.microsoft.com/office/drawing/2014/main" val="3232749687"/>
                    </a:ext>
                  </a:extLst>
                </a:gridCol>
                <a:gridCol w="562994">
                  <a:extLst>
                    <a:ext uri="{9D8B030D-6E8A-4147-A177-3AD203B41FA5}">
                      <a16:colId xmlns:a16="http://schemas.microsoft.com/office/drawing/2014/main" val="2701815834"/>
                    </a:ext>
                  </a:extLst>
                </a:gridCol>
                <a:gridCol w="561967">
                  <a:extLst>
                    <a:ext uri="{9D8B030D-6E8A-4147-A177-3AD203B41FA5}">
                      <a16:colId xmlns:a16="http://schemas.microsoft.com/office/drawing/2014/main" val="1196156110"/>
                    </a:ext>
                  </a:extLst>
                </a:gridCol>
                <a:gridCol w="564021">
                  <a:extLst>
                    <a:ext uri="{9D8B030D-6E8A-4147-A177-3AD203B41FA5}">
                      <a16:colId xmlns:a16="http://schemas.microsoft.com/office/drawing/2014/main" val="1995275674"/>
                    </a:ext>
                  </a:extLst>
                </a:gridCol>
              </a:tblGrid>
              <a:tr h="334416"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G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762818"/>
                  </a:ext>
                </a:extLst>
              </a:tr>
              <a:tr h="3344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1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5078066"/>
                  </a:ext>
                </a:extLst>
              </a:tr>
              <a:tr h="3344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6701397"/>
                  </a:ext>
                </a:extLst>
              </a:tr>
              <a:tr h="3344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7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27543188"/>
                  </a:ext>
                </a:extLst>
              </a:tr>
              <a:tr h="3344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13503478"/>
                  </a:ext>
                </a:extLst>
              </a:tr>
              <a:tr h="3344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71246512"/>
                  </a:ext>
                </a:extLst>
              </a:tr>
              <a:tr h="3344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9293012"/>
                  </a:ext>
                </a:extLst>
              </a:tr>
              <a:tr h="3344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G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10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11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33102726"/>
                  </a:ext>
                </a:extLst>
              </a:tr>
              <a:tr h="3344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11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3846720"/>
                  </a:ext>
                </a:extLst>
              </a:tr>
            </a:tbl>
          </a:graphicData>
        </a:graphic>
      </p:graphicFrame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180035"/>
              </p:ext>
            </p:extLst>
          </p:nvPr>
        </p:nvGraphicFramePr>
        <p:xfrm>
          <a:off x="821103" y="5162389"/>
          <a:ext cx="7632784" cy="5353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4098">
                  <a:extLst>
                    <a:ext uri="{9D8B030D-6E8A-4147-A177-3AD203B41FA5}">
                      <a16:colId xmlns:a16="http://schemas.microsoft.com/office/drawing/2014/main" val="1842037824"/>
                    </a:ext>
                  </a:extLst>
                </a:gridCol>
                <a:gridCol w="954098">
                  <a:extLst>
                    <a:ext uri="{9D8B030D-6E8A-4147-A177-3AD203B41FA5}">
                      <a16:colId xmlns:a16="http://schemas.microsoft.com/office/drawing/2014/main" val="102047581"/>
                    </a:ext>
                  </a:extLst>
                </a:gridCol>
                <a:gridCol w="954098">
                  <a:extLst>
                    <a:ext uri="{9D8B030D-6E8A-4147-A177-3AD203B41FA5}">
                      <a16:colId xmlns:a16="http://schemas.microsoft.com/office/drawing/2014/main" val="2389676517"/>
                    </a:ext>
                  </a:extLst>
                </a:gridCol>
                <a:gridCol w="954098">
                  <a:extLst>
                    <a:ext uri="{9D8B030D-6E8A-4147-A177-3AD203B41FA5}">
                      <a16:colId xmlns:a16="http://schemas.microsoft.com/office/drawing/2014/main" val="1836196401"/>
                    </a:ext>
                  </a:extLst>
                </a:gridCol>
                <a:gridCol w="954098">
                  <a:extLst>
                    <a:ext uri="{9D8B030D-6E8A-4147-A177-3AD203B41FA5}">
                      <a16:colId xmlns:a16="http://schemas.microsoft.com/office/drawing/2014/main" val="3310543557"/>
                    </a:ext>
                  </a:extLst>
                </a:gridCol>
                <a:gridCol w="954098">
                  <a:extLst>
                    <a:ext uri="{9D8B030D-6E8A-4147-A177-3AD203B41FA5}">
                      <a16:colId xmlns:a16="http://schemas.microsoft.com/office/drawing/2014/main" val="2087187145"/>
                    </a:ext>
                  </a:extLst>
                </a:gridCol>
                <a:gridCol w="954098">
                  <a:extLst>
                    <a:ext uri="{9D8B030D-6E8A-4147-A177-3AD203B41FA5}">
                      <a16:colId xmlns:a16="http://schemas.microsoft.com/office/drawing/2014/main" val="2212534103"/>
                    </a:ext>
                  </a:extLst>
                </a:gridCol>
                <a:gridCol w="954098">
                  <a:extLst>
                    <a:ext uri="{9D8B030D-6E8A-4147-A177-3AD203B41FA5}">
                      <a16:colId xmlns:a16="http://schemas.microsoft.com/office/drawing/2014/main" val="214593067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B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C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E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F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G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519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(</a:t>
                      </a:r>
                      <a:r>
                        <a:rPr lang="en-US" sz="1100" u="none" strike="noStrike" dirty="0">
                          <a:effectLst/>
                        </a:rPr>
                        <a:t>B, 1</a:t>
                      </a:r>
                      <a:r>
                        <a:rPr lang="ru-RU" sz="1100" u="none" strike="noStrike" dirty="0">
                          <a:effectLst/>
                        </a:rPr>
                        <a:t>)</a:t>
                      </a:r>
                      <a:r>
                        <a:rPr lang="en-US" sz="1100" u="none" strike="noStrike" dirty="0">
                          <a:effectLst/>
                        </a:rPr>
                        <a:t>,(C, 2),(F, 6)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(A, 1),(D, 4)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(A, 2),(D, 3),(G, 7)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(B, 4),(C, 3),(E, 5),(G, 8)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(D, 5),(G, 9)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(A, 6),(G, 10)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(C 7),(D, 8),(E, 9),(F, 10),(H, 11)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(G, 11)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23177834"/>
                  </a:ext>
                </a:extLst>
              </a:tr>
            </a:tbl>
          </a:graphicData>
        </a:graphic>
      </p:graphicFrame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511435"/>
              </p:ext>
            </p:extLst>
          </p:nvPr>
        </p:nvGraphicFramePr>
        <p:xfrm>
          <a:off x="829651" y="5867358"/>
          <a:ext cx="6705600" cy="381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355513762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1089557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73283338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74375777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0814669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317589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14338645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0603187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05835454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6204389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8228629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ru-RU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ru-RU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ru-RU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ru-RU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ru-RU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ru-RU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ru-RU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ru-RU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ru-RU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ru-RU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  <a:endParaRPr lang="ru-RU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0184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A-B, 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A-C, 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C-D, 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B-D, 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D-E, 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A-F, 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C-G, 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D-G, 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E-G, 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F-G, 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G-H, 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48613719"/>
                  </a:ext>
                </a:extLst>
              </a:tr>
            </a:tbl>
          </a:graphicData>
        </a:graphic>
      </p:graphicFrame>
      <p:pic>
        <p:nvPicPr>
          <p:cNvPr id="16" name="Рисунок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973" y="2200114"/>
            <a:ext cx="5248275" cy="296227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6614" y="119264"/>
            <a:ext cx="2466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893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Островные деревья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1" y="1547249"/>
            <a:ext cx="10364360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Деревом называют такой граф в котором не содержатся циклы, так же, для каждой вершины такого графа существует только один маршрут позволяющий добраться до этой вершины.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Островными деревьями в графе называются такие подмножества ребер графа, которые создают дерево, содержащее все вершины графа.</a:t>
            </a: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05" y="3436303"/>
            <a:ext cx="3282872" cy="2402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740" y="3436303"/>
            <a:ext cx="3282872" cy="2402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376" y="3436303"/>
            <a:ext cx="3282872" cy="2402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1956" y="5973244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Оригинальный граф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61694" y="5972978"/>
            <a:ext cx="1086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Дерево 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404330" y="5972978"/>
            <a:ext cx="1086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Дерево 3</a:t>
            </a:r>
          </a:p>
        </p:txBody>
      </p:sp>
    </p:spTree>
    <p:extLst>
      <p:ext uri="{BB962C8B-B14F-4D97-AF65-F5344CB8AC3E}">
        <p14:creationId xmlns:p14="http://schemas.microsoft.com/office/powerpoint/2010/main" val="4140555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Минимальные островные деревья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1" y="1547249"/>
            <a:ext cx="103643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Для взвешенного графа существует минимальное островное дерево, это такое дерево ребра в котором суммарно имеют наименьший вес из всех существующих деревьев.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Такие деревья позволяют решить задачи соединения множества точек (города, дома, узлы сети) наименьшим объемом каких либо материалов (дорожного полотна, количеством труб, кабеля).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Важно понимать, что для невзвешенного графа любое островное дерево является минимальным, в этом случае его можно найти при помощи алгоритмов обхода в ширину и глубину.</a:t>
            </a: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340" y="3521216"/>
            <a:ext cx="3282872" cy="2402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723645" y="5987021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Оригинальный граф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03383" y="5986755"/>
            <a:ext cx="2425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Минимальное дерево</a:t>
            </a: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429" y="3517838"/>
            <a:ext cx="3282872" cy="2405592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5919" y="86233"/>
            <a:ext cx="2134325" cy="150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23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Алгоритм Прима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1" y="1547249"/>
            <a:ext cx="10364360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Алгоритм прима для построение минимального островного дерева начинает обход с одной вер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ины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и создает дерево, добавляя по одному ребру, до тех пор пока не будут включены все вершины.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Минимальное-Островное-Дерево-Прима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Граф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Выбираем произвольную вершину, с которой начинается построение дерева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До тех пор пока остаются вершины не включенные в дерево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	Выбираем ребро минимального веса между деревом и вершиной вне дерева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	Добавляем выбранное ребро и вершину в итоговое дерево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Такой подход к решению задачи называется жадным алгоритмом, так как оно выбирает лучшее локальное решение игнорируя общую структуру дерева, что чревато издержками на длительность обхода этой структуры.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Жадные алгоритмы могут давать неправильные результаты, для доказательства правильности приведенного алгоритма используется доказательство от обратного, в котором считаем что на некотором шаге произошел неверный выбор, который мог произойти только при равенстве альтернатив, в противном случае был бы выбран другой вариант.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Асимптотическая сложность алгоритма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O(n^2)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525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Алгоритм Прима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64067" y="1547249"/>
            <a:ext cx="49309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Начиная от узла помеченного зеленым треугольником, мы начинаем собирать наше минимальное островное дерево. 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На каждом шаге мы обходим все ребра, ища то единственное ребро, которое имеет минимальный вес и соединяет две вершины, при этом одна уже входит в наше дерево, а вторая в дерево еще не входит.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После добавления очередного такого ребра мы начинаем поиск заново.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Можно слегка оптимизировать его, и рассматривать на каждом шаге ребра только тех вершин, что уже входят в островное древо.</a:t>
            </a: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17" y="1634331"/>
            <a:ext cx="5441357" cy="419390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8290" y="77026"/>
            <a:ext cx="1852732" cy="141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71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Алгоритм </a:t>
            </a:r>
            <a:r>
              <a:rPr lang="ru-RU" sz="3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Крускала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9651" y="1547249"/>
            <a:ext cx="1036436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Алгоритм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Крускала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является альтернативой алгоритму Прима, и в свою очередь начинает построение дерева не с одной определенной точки, а со всех точек одновременно, считая их частями дерева связи между которыми нужно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востановить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Островное-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Минмиальное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-Дерево-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Крускала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(Граф)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Помещаем все ребра в очередь с приоритетом, упорядочивая по весу.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Счетчик = 0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До тех пор пока Счетчик не достиг размера графа – 1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	Рассматриваем ребро соединяющее две вершины (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v, w)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	Проверяем, не существует ли маршрут между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		Добавляем ребро в итоговое дерево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		Объединяем поддеревья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Важно обратить внимание, что для правильной работы алгоритма требуется обязательно проверять, что бы вершины соединенные ребром на каждом шаге, не имели альтернативного пути между друг другом.</a:t>
            </a: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Определение</a:t>
            </a:r>
          </a:p>
        </p:txBody>
      </p:sp>
    </p:spTree>
    <p:extLst>
      <p:ext uri="{BB962C8B-B14F-4D97-AF65-F5344CB8AC3E}">
        <p14:creationId xmlns:p14="http://schemas.microsoft.com/office/powerpoint/2010/main" val="428766559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1946</TotalTime>
  <Words>1763</Words>
  <Application>Microsoft Office PowerPoint</Application>
  <PresentationFormat>Широкоэкранный</PresentationFormat>
  <Paragraphs>247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Максим</cp:lastModifiedBy>
  <cp:revision>285</cp:revision>
  <dcterms:created xsi:type="dcterms:W3CDTF">2018-10-31T17:08:02Z</dcterms:created>
  <dcterms:modified xsi:type="dcterms:W3CDTF">2024-03-11T07:44:24Z</dcterms:modified>
</cp:coreProperties>
</file>